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4"/>
  </p:notesMasterIdLst>
  <p:sldIdLst>
    <p:sldId id="256" r:id="rId2"/>
    <p:sldId id="299" r:id="rId3"/>
    <p:sldId id="332" r:id="rId4"/>
    <p:sldId id="351" r:id="rId5"/>
    <p:sldId id="365" r:id="rId6"/>
    <p:sldId id="366" r:id="rId7"/>
    <p:sldId id="367" r:id="rId8"/>
    <p:sldId id="355" r:id="rId9"/>
    <p:sldId id="334" r:id="rId10"/>
    <p:sldId id="329" r:id="rId11"/>
    <p:sldId id="336" r:id="rId12"/>
    <p:sldId id="371" r:id="rId13"/>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8095" autoAdjust="0"/>
  </p:normalViewPr>
  <p:slideViewPr>
    <p:cSldViewPr snapToGrid="0">
      <p:cViewPr varScale="1">
        <p:scale>
          <a:sx n="113" d="100"/>
          <a:sy n="113" d="100"/>
        </p:scale>
        <p:origin x="11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1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In today’s video you are going to hear current and former leaders talk about the philosophy Competition is a key ingredient of high standards. Please listen for the value statements.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Value Statements</a:t>
            </a:r>
          </a:p>
          <a:p>
            <a:pPr marL="176679" indent="-176679"/>
            <a:r>
              <a:rPr lang="en-US" dirty="0">
                <a:latin typeface="Times New Roman" panose="02020603050405020304" pitchFamily="18" charset="0"/>
                <a:cs typeface="Times New Roman" panose="02020603050405020304" pitchFamily="18" charset="0"/>
              </a:rPr>
              <a:t>“We want you to teach our kids what to do when they lose. We want you to get them off their duffs and get them back in the fight. Don’t you let them give up</a:t>
            </a:r>
          </a:p>
          <a:p>
            <a:pPr marL="176679" indent="-176679"/>
            <a:r>
              <a:rPr lang="en-US" sz="1200" dirty="0">
                <a:latin typeface="Times New Roman" panose="02020603050405020304" pitchFamily="18" charset="0"/>
                <a:ea typeface="Calibri" panose="020F0502020204030204" pitchFamily="34" charset="0"/>
                <a:cs typeface="Times New Roman" panose="02020603050405020304" pitchFamily="18" charset="0"/>
              </a:rPr>
              <a:t>Competition is an important motivational tool.</a:t>
            </a:r>
          </a:p>
          <a:p>
            <a:pPr marL="176679" indent="-176679"/>
            <a:r>
              <a:rPr lang="en-US" sz="1200" dirty="0">
                <a:latin typeface="Times New Roman" panose="02020603050405020304" pitchFamily="18" charset="0"/>
                <a:ea typeface="Calibri" panose="020F0502020204030204" pitchFamily="34" charset="0"/>
                <a:cs typeface="Times New Roman" panose="02020603050405020304" pitchFamily="18" charset="0"/>
              </a:rPr>
              <a:t>Compete first within yourself, then against a standard, then as a team.</a:t>
            </a:r>
          </a:p>
          <a:p>
            <a:pPr marL="176679" indent="-176679"/>
            <a:r>
              <a:rPr lang="en-US" sz="1200" dirty="0">
                <a:latin typeface="Times New Roman" panose="02020603050405020304" pitchFamily="18" charset="0"/>
                <a:ea typeface="Calibri" panose="020F0502020204030204" pitchFamily="34" charset="0"/>
                <a:cs typeface="Times New Roman" panose="02020603050405020304" pitchFamily="18" charset="0"/>
              </a:rPr>
              <a:t>Don’t stop at failure.</a:t>
            </a: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a:ea typeface="Times New Roman"/>
                <a:cs typeface="Times New Roman"/>
                <a:sym typeface="Times New Roman"/>
              </a:rPr>
              <a:t>You have a graphic organizer to record who talked about each value, what was said and how it resonated with you. You will need this information as we work through today. </a:t>
            </a: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solidFill>
                <a:srgbClr val="000000"/>
              </a:solidFill>
            </a:endParaRPr>
          </a:p>
          <a:p>
            <a:pPr marL="163592" indent="0">
              <a:buNone/>
            </a:pPr>
            <a:endParaRPr lang="en-US"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10</a:t>
            </a:fld>
            <a:endParaRPr lang="en-US" dirty="0"/>
          </a:p>
        </p:txBody>
      </p:sp>
    </p:spTree>
    <p:extLst>
      <p:ext uri="{BB962C8B-B14F-4D97-AF65-F5344CB8AC3E}">
        <p14:creationId xmlns:p14="http://schemas.microsoft.com/office/powerpoint/2010/main" val="248665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11</a:t>
            </a:fld>
            <a:endParaRPr lang="en-US" dirty="0"/>
          </a:p>
        </p:txBody>
      </p:sp>
    </p:spTree>
    <p:extLst>
      <p:ext uri="{BB962C8B-B14F-4D97-AF65-F5344CB8AC3E}">
        <p14:creationId xmlns:p14="http://schemas.microsoft.com/office/powerpoint/2010/main" val="3393916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260424" y="4459526"/>
            <a:ext cx="6550060" cy="4827241"/>
          </a:xfrm>
          <a:prstGeom prst="rect">
            <a:avLst/>
          </a:prstGeom>
        </p:spPr>
        <p:txBody>
          <a:bodyPr spcFirstLastPara="1" wrap="square" lIns="94213" tIns="94213" rIns="94213" bIns="94213" anchor="t" anchorCtr="0">
            <a:noAutofit/>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Doc believed that competition serves as an ingredient of high standards. Today we are going to dig a little deeper into this philosophy and its accompanying values. </a:t>
            </a:r>
          </a:p>
          <a:p>
            <a:pPr marL="0" indent="0">
              <a:buClrTx/>
              <a:buSzTx/>
              <a:buNone/>
              <a:defRPr/>
            </a:pPr>
            <a:endParaRPr lang="en-US" sz="1200" dirty="0">
              <a:latin typeface="Times New Roman" panose="02020603050405020304" pitchFamily="18" charset="0"/>
              <a:cs typeface="Times New Roman" panose="02020603050405020304" pitchFamily="18" charset="0"/>
            </a:endParaRPr>
          </a:p>
          <a:p>
            <a:pPr marL="0" indent="0">
              <a:buClrTx/>
              <a:buSzTx/>
              <a:buNone/>
              <a:defRPr/>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As an individual think about the  philosophy “Competition is an ingredient of high standards.” What does this statement mean to you both personally and professionally? Facilitator share what it means to them. (Example: As a leader I represent and take actions demonstrating the values of the district.) How about the word competition. How do you define it? Ask participants to share their thoughts with a neighbor.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After everyone is done ask for volunteers to share one of their answers and examples.</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194317"/>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ClrTx/>
              <a:buSzTx/>
              <a:buNone/>
              <a:defRPr/>
            </a:pPr>
            <a:r>
              <a:rPr lang="en-US" sz="1200" dirty="0">
                <a:latin typeface="Times New Roman" panose="02020603050405020304" pitchFamily="18" charset="0"/>
                <a:cs typeface="Times New Roman" panose="02020603050405020304" pitchFamily="18" charset="0"/>
              </a:rPr>
              <a:t>Doc believed that competition served as a motivational tool, especially for children. Ask participants to read this portion of Doc’s Charge. Popcorn read, read altogether, or facilitator may read.</a:t>
            </a:r>
          </a:p>
          <a:p>
            <a:pPr marL="0" indent="0">
              <a:buNone/>
            </a:pPr>
            <a:r>
              <a:rPr lang="en-US" sz="1200" dirty="0">
                <a:latin typeface="Times New Roman" panose="02020603050405020304" pitchFamily="18" charset="0"/>
                <a:cs typeface="Times New Roman" panose="02020603050405020304" pitchFamily="18" charset="0"/>
              </a:rPr>
              <a:t>Ask participants to turn to a neighbor and discuss one or more of the following questions (facilitator’s choice). Allow time for sharing. </a:t>
            </a:r>
          </a:p>
          <a:p>
            <a:pPr marL="0" indent="0">
              <a:buNone/>
            </a:pPr>
            <a:r>
              <a:rPr lang="en-US" sz="1200" dirty="0">
                <a:latin typeface="Times New Roman" panose="02020603050405020304" pitchFamily="18" charset="0"/>
                <a:cs typeface="Times New Roman" panose="02020603050405020304" pitchFamily="18" charset="0"/>
              </a:rPr>
              <a:t>101 – Do you agree that competition is a motivational tool? Explain why or why not.</a:t>
            </a:r>
          </a:p>
          <a:p>
            <a:pPr marL="0" indent="0">
              <a:buNone/>
            </a:pPr>
            <a:r>
              <a:rPr lang="en-US" sz="1200" dirty="0">
                <a:latin typeface="Times New Roman" panose="02020603050405020304" pitchFamily="18" charset="0"/>
                <a:cs typeface="Times New Roman" panose="02020603050405020304" pitchFamily="18" charset="0"/>
              </a:rPr>
              <a:t>201 – Is keeping score important? Explain why or why not.</a:t>
            </a:r>
          </a:p>
          <a:p>
            <a:pPr marL="0" indent="0">
              <a:buNone/>
            </a:pPr>
            <a:r>
              <a:rPr lang="en-US" sz="1200" dirty="0">
                <a:latin typeface="Times New Roman" panose="02020603050405020304" pitchFamily="18" charset="0"/>
                <a:cs typeface="Times New Roman" panose="02020603050405020304" pitchFamily="18" charset="0"/>
              </a:rPr>
              <a:t>301 – Is life mostly about winning and losing? Explain your thinking.</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for volunteers to share their thoughts on each question. </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211711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Clovis Unified employees take a lot of pride in the “wins” of our student and staff. And we should, it’s important for an organization to celebrate its successes. Take  a minute to read the quote on the screen. This is from Doc’s Charge which if you read explains the foundational philosophies and values of our district. It represents who we are at our core.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Let’s move into partners to discuss the heart of the Clovis program.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101 – Look at the words “win with class and lose with dignity.” Discuss what that means. What do you see our students and employees saying and doing that represents those words.</a:t>
            </a:r>
          </a:p>
          <a:p>
            <a:pPr marL="0" indent="0">
              <a:buNone/>
            </a:pPr>
            <a:r>
              <a:rPr lang="en-US" dirty="0">
                <a:latin typeface="Times New Roman" panose="02020603050405020304" pitchFamily="18" charset="0"/>
                <a:cs typeface="Times New Roman" panose="02020603050405020304" pitchFamily="18" charset="0"/>
              </a:rPr>
              <a:t>201 – Look at the words “a lot more to being a winner than the final game score.” What is more important than winning? Use examples to support your thinking.</a:t>
            </a:r>
          </a:p>
          <a:p>
            <a:pPr marL="0" indent="0">
              <a:buNone/>
            </a:pPr>
            <a:r>
              <a:rPr lang="en-US" dirty="0">
                <a:latin typeface="Times New Roman" panose="02020603050405020304" pitchFamily="18" charset="0"/>
                <a:cs typeface="Times New Roman" panose="02020603050405020304" pitchFamily="18" charset="0"/>
              </a:rPr>
              <a:t>301 – When you are at Clovis Unified events do you see this value in practice? Provide examples of when it has played out and when it hasn’t. Describe the circumstances in each. How could the situation have been handled differently?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conversations finish ask each set of partners to share their thoughts around one of the prompts.</a:t>
            </a:r>
          </a:p>
          <a:p>
            <a:pPr marL="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63567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Tiers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Discussion Points:</a:t>
            </a: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The quote on the screen is attributed to Doc Buchanan. Notice the bold sentence, Don’t you let them give up. </a:t>
            </a:r>
          </a:p>
          <a:p>
            <a:pPr marL="0"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101 – What does that statement mean to you and your position in the district? Give an example.</a:t>
            </a: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201 – What do you see and hear CUSD employees doing and saying that tells you they are teaching students not to give up? Provide examples.</a:t>
            </a:r>
          </a:p>
          <a:p>
            <a:pPr marL="0"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301 -  List 5 procedures or protocols in place district-wide that helps students get back in the fight? Provide examples.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Examples: no cut policies, interventions, CSI groups</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427162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194317"/>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Today, we’re going to be looking at the philosophy </a:t>
            </a:r>
            <a:r>
              <a:rPr lang="en-US" b="1" dirty="0">
                <a:latin typeface="Times New Roman" panose="02020603050405020304" pitchFamily="18" charset="0"/>
                <a:cs typeface="Times New Roman" panose="02020603050405020304" pitchFamily="18" charset="0"/>
              </a:rPr>
              <a:t>Competition is a key ingredient of high standards </a:t>
            </a:r>
            <a:r>
              <a:rPr lang="en-US" dirty="0">
                <a:latin typeface="Times New Roman" panose="02020603050405020304" pitchFamily="18" charset="0"/>
                <a:cs typeface="Times New Roman" panose="02020603050405020304" pitchFamily="18" charset="0"/>
              </a:rPr>
              <a:t>and the role it plays in preserving Clovis Unified standards. There are four values that further articulate the importance of our  competition philosophy. Each value will be discussed during our time together. Facilitator may read, popcorn read, or ask a participant to read the values on the screen.</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Values </a:t>
            </a:r>
          </a:p>
          <a:p>
            <a:pPr marL="0" indent="0">
              <a:buNone/>
            </a:pPr>
            <a:r>
              <a:rPr lang="en-US" sz="1200" i="1" dirty="0">
                <a:latin typeface="Times New Roman" panose="02020603050405020304" pitchFamily="18" charset="0"/>
                <a:cs typeface="Times New Roman" panose="02020603050405020304" pitchFamily="18" charset="0"/>
              </a:rPr>
              <a:t>“We want you to teach our kids what to do when they lose. We want you to get them off their duffs and get them back in the fight. Don’t you let them give up.” </a:t>
            </a:r>
            <a:r>
              <a:rPr lang="en-US" dirty="0">
                <a:latin typeface="Times New Roman" panose="02020603050405020304" pitchFamily="18" charset="0"/>
                <a:cs typeface="Times New Roman" panose="02020603050405020304" pitchFamily="18" charset="0"/>
              </a:rPr>
              <a:t>is a value statement we attribute to Doc Buchanan. The other three values are based on the collaborative effort of employees and reviewed annually as part of our strategic plan.</a:t>
            </a:r>
          </a:p>
          <a:p>
            <a:pPr>
              <a:lnSpc>
                <a:spcPct val="90000"/>
              </a:lnSpc>
            </a:pPr>
            <a:r>
              <a:rPr lang="en-US" b="1" dirty="0">
                <a:latin typeface="Times New Roman" panose="02020603050405020304" pitchFamily="18" charset="0"/>
                <a:cs typeface="Times New Roman" panose="02020603050405020304" pitchFamily="18" charset="0"/>
              </a:rPr>
              <a:t>Competition is an important motivational tool.</a:t>
            </a:r>
          </a:p>
          <a:p>
            <a:pPr>
              <a:lnSpc>
                <a:spcPct val="90000"/>
              </a:lnSpc>
            </a:pPr>
            <a:r>
              <a:rPr lang="en-US" b="1" dirty="0">
                <a:latin typeface="Times New Roman" panose="02020603050405020304" pitchFamily="18" charset="0"/>
                <a:cs typeface="Times New Roman" panose="02020603050405020304" pitchFamily="18" charset="0"/>
              </a:rPr>
              <a:t>Compete first within yourself, then against a standard, then as a team.</a:t>
            </a:r>
          </a:p>
          <a:p>
            <a:pPr>
              <a:lnSpc>
                <a:spcPct val="90000"/>
              </a:lnSpc>
            </a:pPr>
            <a:r>
              <a:rPr lang="en-US" b="1" dirty="0">
                <a:latin typeface="Times New Roman" panose="02020603050405020304" pitchFamily="18" charset="0"/>
                <a:cs typeface="Times New Roman" panose="02020603050405020304" pitchFamily="18" charset="0"/>
              </a:rPr>
              <a:t>Don’t stop at failure.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participants to turn to a neighbor and share </a:t>
            </a:r>
            <a:r>
              <a:rPr lang="en-US" b="1" dirty="0">
                <a:latin typeface="Times New Roman" panose="02020603050405020304" pitchFamily="18" charset="0"/>
                <a:cs typeface="Times New Roman" panose="02020603050405020304" pitchFamily="18" charset="0"/>
              </a:rPr>
              <a:t>one value </a:t>
            </a:r>
            <a:r>
              <a:rPr lang="en-US" dirty="0">
                <a:latin typeface="Times New Roman" panose="02020603050405020304" pitchFamily="18" charset="0"/>
                <a:cs typeface="Times New Roman" panose="02020603050405020304" pitchFamily="18" charset="0"/>
              </a:rPr>
              <a:t>that resonates with them and explain why. Allow five minutes for sharing (facilitator’s choice).</a:t>
            </a:r>
          </a:p>
          <a:p>
            <a:pPr marL="0" indent="0">
              <a:buNone/>
            </a:pPr>
            <a:r>
              <a:rPr lang="en-US" dirty="0">
                <a:latin typeface="Times New Roman" panose="02020603050405020304" pitchFamily="18" charset="0"/>
                <a:cs typeface="Times New Roman" panose="02020603050405020304" pitchFamily="18" charset="0"/>
              </a:rPr>
              <a:t>Ask for volunteers to share the value they selected and why.</a:t>
            </a:r>
          </a:p>
          <a:p>
            <a:pPr marL="0" indent="0">
              <a:buNone/>
            </a:pPr>
            <a:r>
              <a:rPr lang="en-US" dirty="0">
                <a:latin typeface="Times New Roman" panose="02020603050405020304" pitchFamily="18" charset="0"/>
                <a:cs typeface="Times New Roman" panose="02020603050405020304" pitchFamily="18" charset="0"/>
              </a:rPr>
              <a:t>Facilitator models, sharing their choice and why.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400329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194317"/>
          </a:xfrm>
        </p:spPr>
        <p:txBody>
          <a:bodyPr/>
          <a:lstStyle/>
          <a:p>
            <a:pPr marL="0" indent="0">
              <a:buClrTx/>
              <a:buSzTx/>
              <a:buNone/>
              <a:defRPr/>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Geoff Dean is a Clovis High School graduate and I love this quote from the video we will watch a little later. He is talking about his experience as a student. Notice the last sentence, just keep charging forward. It’s sort of like Dory in </a:t>
            </a:r>
            <a:r>
              <a:rPr lang="en-US" sz="1200" i="1" dirty="0">
                <a:latin typeface="Times New Roman" panose="02020603050405020304" pitchFamily="18" charset="0"/>
                <a:cs typeface="Times New Roman" panose="02020603050405020304" pitchFamily="18" charset="0"/>
              </a:rPr>
              <a:t>Finding Nemo</a:t>
            </a:r>
            <a:r>
              <a:rPr lang="en-US" sz="1200" dirty="0">
                <a:latin typeface="Times New Roman" panose="02020603050405020304" pitchFamily="18" charset="0"/>
                <a:cs typeface="Times New Roman" panose="02020603050405020304" pitchFamily="18" charset="0"/>
              </a:rPr>
              <a:t>, keep on swimming, swimming, swimming… but ours sounds better. Notice the word charge. Doc didn’t believe in retreating; he did believe that changes might need to be made but as a means for continuous movement forward, for growth. I think Geoff’s story demonstrates how this value permeates our school district. It helps explain why we call one of our foundational documents, Doc’s Charge. It also explains why administration does not go on a retreat; but we attend CHARGE!</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a small job alike group discuss and answer the following questions:</a:t>
            </a:r>
          </a:p>
          <a:p>
            <a:pPr marL="0" indent="0">
              <a:buNone/>
            </a:pPr>
            <a:r>
              <a:rPr lang="en-US" sz="1200" dirty="0">
                <a:latin typeface="Times New Roman" panose="02020603050405020304" pitchFamily="18" charset="0"/>
                <a:cs typeface="Times New Roman" panose="02020603050405020304" pitchFamily="18" charset="0"/>
              </a:rPr>
              <a:t>101 – Don’t stop at failure is one of the core values in Clovis Unified. Can you think of a time that you felt like a failure and wanted to stop whatever it was you were doing? How did you work through that feeling? Did someone support you and you continued? If so, provide specific examples. If not, what </a:t>
            </a:r>
          </a:p>
          <a:p>
            <a:pPr marL="0" indent="0">
              <a:buNone/>
            </a:pPr>
            <a:r>
              <a:rPr lang="en-US" sz="1200" dirty="0">
                <a:latin typeface="Times New Roman" panose="02020603050405020304" pitchFamily="18" charset="0"/>
                <a:cs typeface="Times New Roman" panose="02020603050405020304" pitchFamily="18" charset="0"/>
              </a:rPr>
              <a:t>201 – Think about a time someone encouraged you to keep charging forward. Share what the person said and/or did to make you feel like what you did was done well but that it can be even better. Use specific examples.</a:t>
            </a:r>
          </a:p>
          <a:p>
            <a:pPr marL="0" indent="0">
              <a:buNone/>
            </a:pPr>
            <a:r>
              <a:rPr lang="en-US" sz="1200" dirty="0">
                <a:latin typeface="Times New Roman" panose="02020603050405020304" pitchFamily="18" charset="0"/>
                <a:cs typeface="Times New Roman" panose="02020603050405020304" pitchFamily="18" charset="0"/>
              </a:rPr>
              <a:t>301 – Administrators attend CHARGE every year. What is the value of CHARGE? How could it be more purposeful?</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699612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ClrTx/>
              <a:buSzTx/>
              <a:buNone/>
              <a:defRPr/>
            </a:pPr>
            <a:r>
              <a:rPr lang="en-US" dirty="0">
                <a:latin typeface="Times New Roman" panose="02020603050405020304" pitchFamily="18" charset="0"/>
                <a:cs typeface="Times New Roman" panose="02020603050405020304" pitchFamily="18" charset="0"/>
              </a:rPr>
              <a:t>In the late 1980’s, CUSD personnel worked with Doc to record a historical overview of the development of our district. There is a great section explaining they “why” behind the “what” of our co-curricular programs. Please read the section on Co-Curricular Programs in the the </a:t>
            </a:r>
            <a:r>
              <a:rPr lang="en-US" i="1" dirty="0">
                <a:latin typeface="Times New Roman" panose="02020603050405020304" pitchFamily="18" charset="0"/>
                <a:cs typeface="Times New Roman" panose="02020603050405020304" pitchFamily="18" charset="0"/>
              </a:rPr>
              <a:t>Historical Overview of Clovis Unified </a:t>
            </a:r>
            <a:r>
              <a:rPr lang="en-US" dirty="0">
                <a:latin typeface="Times New Roman" panose="02020603050405020304" pitchFamily="18" charset="0"/>
                <a:cs typeface="Times New Roman" panose="02020603050405020304" pitchFamily="18" charset="0"/>
              </a:rPr>
              <a:t>on pages 71-75 for our next discussion (provided in resource folder). </a:t>
            </a:r>
          </a:p>
          <a:p>
            <a:pPr marL="0" indent="0">
              <a:buClrTx/>
              <a:buSzTx/>
              <a:buNone/>
              <a:defRPr/>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Divide participants into groups to jigsaw the section on co-curricular programs. Allow 10 minutes (facilitator judgement) for participants to read the assigned topic. Allow five minutes for each group to present their key learnings.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groups of 3 discuss the following:</a:t>
            </a:r>
          </a:p>
          <a:p>
            <a:pPr marL="0" indent="0">
              <a:buNone/>
            </a:pPr>
            <a:r>
              <a:rPr lang="en-US" dirty="0">
                <a:latin typeface="Times New Roman" panose="02020603050405020304" pitchFamily="18" charset="0"/>
                <a:cs typeface="Times New Roman" panose="02020603050405020304" pitchFamily="18" charset="0"/>
              </a:rPr>
              <a:t>101 – What does co-curricular mean? Why is it hyphenated? List co-curricular programs that you or your children have been involved in.</a:t>
            </a:r>
          </a:p>
          <a:p>
            <a:pPr marL="0" indent="0">
              <a:buNone/>
            </a:pPr>
            <a:r>
              <a:rPr lang="en-US" dirty="0">
                <a:latin typeface="Times New Roman" panose="02020603050405020304" pitchFamily="18" charset="0"/>
                <a:cs typeface="Times New Roman" panose="02020603050405020304" pitchFamily="18" charset="0"/>
              </a:rPr>
              <a:t>201 – Why was the co-curricular program started? Is it relevant today? Explain your thinking.</a:t>
            </a:r>
          </a:p>
          <a:p>
            <a:pPr marL="0" indent="0">
              <a:buNone/>
            </a:pPr>
            <a:r>
              <a:rPr lang="en-US" dirty="0">
                <a:latin typeface="Times New Roman" panose="02020603050405020304" pitchFamily="18" charset="0"/>
                <a:cs typeface="Times New Roman" panose="02020603050405020304" pitchFamily="18" charset="0"/>
              </a:rPr>
              <a:t>201 – Identify a disagreement or issue the district is facing today that is like one we faced in our first 50 years. Provide a specific example and discuss how we are addressing the issue.</a:t>
            </a:r>
          </a:p>
          <a:p>
            <a:pPr marL="0" indent="0">
              <a:buNone/>
            </a:pPr>
            <a:r>
              <a:rPr lang="en-US" dirty="0">
                <a:latin typeface="Times New Roman" panose="02020603050405020304" pitchFamily="18" charset="0"/>
                <a:cs typeface="Times New Roman" panose="02020603050405020304" pitchFamily="18" charset="0"/>
              </a:rPr>
              <a:t>301 – How does the co-curricular program support the “Sparthenian” concept? Provide specific details.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answers.</a:t>
            </a:r>
          </a:p>
          <a:p>
            <a:pPr marL="163592"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9</a:t>
            </a:fld>
            <a:endParaRPr lang="en-US" dirty="0"/>
          </a:p>
        </p:txBody>
      </p:sp>
    </p:spTree>
    <p:extLst>
      <p:ext uri="{BB962C8B-B14F-4D97-AF65-F5344CB8AC3E}">
        <p14:creationId xmlns:p14="http://schemas.microsoft.com/office/powerpoint/2010/main" val="38289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video" Target="https://player.vimeo.com/video/879518675?h=5b4728e115&amp;amp;app_id=122963"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Leadership Tenet - Competition is a Key Ingredient">
            <a:hlinkClick r:id="" action="ppaction://media"/>
            <a:extLst>
              <a:ext uri="{FF2B5EF4-FFF2-40B4-BE49-F238E27FC236}">
                <a16:creationId xmlns:a16="http://schemas.microsoft.com/office/drawing/2014/main" id="{97CD898F-B204-F574-696D-B4BB53E3C409}"/>
              </a:ext>
            </a:extLst>
          </p:cNvPr>
          <p:cNvPicPr>
            <a:picLocks noRot="1" noChangeAspect="1"/>
          </p:cNvPicPr>
          <p:nvPr>
            <a:videoFile r:link="rId1"/>
          </p:nvPr>
        </p:nvPicPr>
        <p:blipFill>
          <a:blip r:embed="rId4"/>
          <a:stretch>
            <a:fillRect/>
          </a:stretch>
        </p:blipFill>
        <p:spPr>
          <a:xfrm>
            <a:off x="0" y="0"/>
            <a:ext cx="9144000" cy="5151549"/>
          </a:xfrm>
          <a:prstGeom prst="rect">
            <a:avLst/>
          </a:prstGeom>
        </p:spPr>
      </p:pic>
    </p:spTree>
    <p:extLst>
      <p:ext uri="{BB962C8B-B14F-4D97-AF65-F5344CB8AC3E}">
        <p14:creationId xmlns:p14="http://schemas.microsoft.com/office/powerpoint/2010/main" val="39549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90202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Competition is an Ingredient</a:t>
            </a:r>
            <a:br>
              <a:rPr lang="en-US" sz="4000" dirty="0"/>
            </a:br>
            <a:r>
              <a:rPr lang="en-US" sz="4000" dirty="0"/>
              <a:t>of High Standards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971551" y="736600"/>
            <a:ext cx="7457554" cy="977900"/>
          </a:xfrm>
        </p:spPr>
        <p:txBody>
          <a:bodyPr>
            <a:normAutofit/>
          </a:bodyPr>
          <a:lstStyle/>
          <a:p>
            <a:r>
              <a:rPr lang="en-US" sz="2700" dirty="0"/>
              <a:t>“</a:t>
            </a:r>
            <a:r>
              <a:rPr lang="en-US" sz="2700" i="1" dirty="0"/>
              <a:t>Competition</a:t>
            </a:r>
            <a:r>
              <a:rPr lang="en-US" sz="2700" dirty="0"/>
              <a:t> is an ingredient of </a:t>
            </a:r>
            <a:r>
              <a:rPr lang="en-US" sz="2700" i="1" dirty="0"/>
              <a:t>high standards</a:t>
            </a:r>
            <a:r>
              <a:rPr lang="en-US" sz="2700" dirty="0"/>
              <a:t>.”</a:t>
            </a:r>
            <a:br>
              <a:rPr lang="en-US" sz="2700" i="1" dirty="0"/>
            </a:br>
            <a:r>
              <a:rPr lang="en-US" sz="2700" i="1" dirty="0"/>
              <a:t>	                                                                   </a:t>
            </a:r>
            <a:r>
              <a:rPr lang="en-US" sz="2000" b="0" dirty="0"/>
              <a:t>Doc</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797845"/>
            <a:ext cx="7886700" cy="3262312"/>
          </a:xfrm>
        </p:spPr>
        <p:txBody>
          <a:bodyPr>
            <a:normAutofit/>
          </a:bodyPr>
          <a:lstStyle/>
          <a:p>
            <a:r>
              <a:rPr lang="en-US" sz="2700" dirty="0">
                <a:solidFill>
                  <a:schemeClr val="tx1"/>
                </a:solidFill>
              </a:rPr>
              <a:t>What do high standards mean to you, both personally and as an employee of Clovis Unified School District? How do you define competition?</a:t>
            </a:r>
          </a:p>
          <a:p>
            <a:endParaRPr lang="en-US" sz="2700" dirty="0">
              <a:solidFill>
                <a:schemeClr val="tx1"/>
              </a:solidFill>
            </a:endParaRPr>
          </a:p>
          <a:p>
            <a:r>
              <a:rPr lang="en-US" sz="2700" dirty="0">
                <a:solidFill>
                  <a:schemeClr val="tx1"/>
                </a:solidFill>
              </a:rPr>
              <a:t>Turn to a neighbor and share your thoughts.</a:t>
            </a:r>
          </a:p>
        </p:txBody>
      </p:sp>
    </p:spTree>
    <p:extLst>
      <p:ext uri="{BB962C8B-B14F-4D97-AF65-F5344CB8AC3E}">
        <p14:creationId xmlns:p14="http://schemas.microsoft.com/office/powerpoint/2010/main" val="159474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p:txBody>
          <a:bodyPr>
            <a:normAutofit/>
          </a:bodyPr>
          <a:lstStyle/>
          <a:p>
            <a:pPr>
              <a:lnSpc>
                <a:spcPct val="90000"/>
              </a:lnSpc>
            </a:pPr>
            <a:r>
              <a:rPr lang="en-US" dirty="0">
                <a:latin typeface="+mj-lt"/>
              </a:rPr>
              <a:t>Competition does not start with schooling.</a:t>
            </a:r>
            <a:br>
              <a:rPr lang="en-US" sz="2325" dirty="0"/>
            </a:br>
            <a:endParaRPr lang="en-US" sz="2325" dirty="0"/>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p:txBody>
          <a:bodyPr>
            <a:normAutofit/>
          </a:bodyPr>
          <a:lstStyle/>
          <a:p>
            <a:pPr>
              <a:lnSpc>
                <a:spcPct val="90000"/>
              </a:lnSpc>
            </a:pPr>
            <a:r>
              <a:rPr lang="en-US" sz="2200" b="1" dirty="0"/>
              <a:t>Competition starts with little children just wanting to play </a:t>
            </a:r>
            <a:r>
              <a:rPr lang="en-US" sz="2200" dirty="0"/>
              <a:t>– to catch or hit or kick a ball. Eventually, they learn a few skills and all of a sudden one of them looks at the others and says hey, </a:t>
            </a:r>
            <a:r>
              <a:rPr lang="en-US" sz="2200" b="1" dirty="0"/>
              <a:t>let’s keep score</a:t>
            </a:r>
            <a:r>
              <a:rPr lang="en-US" sz="2200" dirty="0"/>
              <a:t>. Now they’re interested in </a:t>
            </a:r>
            <a:r>
              <a:rPr lang="en-US" sz="2200" b="1" dirty="0"/>
              <a:t>winning and losing, </a:t>
            </a:r>
            <a:r>
              <a:rPr lang="en-US" sz="2200" dirty="0"/>
              <a:t>which </a:t>
            </a:r>
            <a:r>
              <a:rPr lang="en-US" sz="2200" b="1" dirty="0"/>
              <a:t>is mostly what life’s about.”</a:t>
            </a:r>
          </a:p>
          <a:p>
            <a:pPr algn="r">
              <a:lnSpc>
                <a:spcPct val="90000"/>
              </a:lnSpc>
            </a:pPr>
            <a:br>
              <a:rPr lang="en-US" sz="2200" dirty="0"/>
            </a:br>
            <a:r>
              <a:rPr lang="en-US" sz="2200" b="1" i="1" dirty="0"/>
              <a:t>Doc’s Charge</a:t>
            </a:r>
          </a:p>
        </p:txBody>
      </p:sp>
    </p:spTree>
    <p:extLst>
      <p:ext uri="{BB962C8B-B14F-4D97-AF65-F5344CB8AC3E}">
        <p14:creationId xmlns:p14="http://schemas.microsoft.com/office/powerpoint/2010/main" val="358077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972575"/>
            <a:ext cx="7956130" cy="664497"/>
          </a:xfrm>
        </p:spPr>
        <p:txBody>
          <a:bodyPr>
            <a:normAutofit fontScale="90000"/>
          </a:bodyPr>
          <a:lstStyle/>
          <a:p>
            <a:pPr algn="ctr"/>
            <a:r>
              <a:rPr lang="en-US" sz="2700" dirty="0">
                <a:latin typeface="+mj-lt"/>
              </a:rPr>
              <a:t>“While you are working with our children in Clovis we want you to remember </a:t>
            </a:r>
            <a:r>
              <a:rPr lang="en-US" sz="2700" i="1" dirty="0">
                <a:latin typeface="+mj-lt"/>
              </a:rPr>
              <a:t>the heart of the Clovis program.                                                         </a:t>
            </a:r>
            <a:br>
              <a:rPr lang="en-US" sz="2700" i="1" dirty="0"/>
            </a:br>
            <a:r>
              <a:rPr lang="en-US" sz="2700" i="1" dirty="0"/>
              <a:t>	</a:t>
            </a:r>
            <a:endParaRPr lang="en-US" sz="165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797845"/>
            <a:ext cx="7886700" cy="3262312"/>
          </a:xfrm>
        </p:spPr>
        <p:txBody>
          <a:bodyPr>
            <a:normAutofit/>
          </a:bodyPr>
          <a:lstStyle/>
          <a:p>
            <a:r>
              <a:rPr lang="en-US" sz="2700" dirty="0">
                <a:solidFill>
                  <a:schemeClr val="tx1"/>
                </a:solidFill>
              </a:rPr>
              <a:t>We want you to teach students to </a:t>
            </a:r>
            <a:r>
              <a:rPr lang="en-US" sz="2700" b="1" dirty="0">
                <a:solidFill>
                  <a:schemeClr val="tx1"/>
                </a:solidFill>
              </a:rPr>
              <a:t>win with class and lose with dignity</a:t>
            </a:r>
            <a:r>
              <a:rPr lang="en-US" sz="2700" dirty="0">
                <a:solidFill>
                  <a:schemeClr val="tx1"/>
                </a:solidFill>
              </a:rPr>
              <a:t>. But we also want you to teach them that there is </a:t>
            </a:r>
            <a:r>
              <a:rPr lang="en-US" sz="2700" b="1" dirty="0">
                <a:solidFill>
                  <a:schemeClr val="tx1"/>
                </a:solidFill>
              </a:rPr>
              <a:t>a lot more to being a winner than the final game score.”</a:t>
            </a:r>
          </a:p>
          <a:p>
            <a:pPr algn="r"/>
            <a:r>
              <a:rPr lang="en-US" sz="2000" dirty="0">
                <a:latin typeface="+mj-lt"/>
              </a:rPr>
              <a:t>Doc’s Charge</a:t>
            </a:r>
            <a:endParaRPr lang="en-US" sz="2000" dirty="0">
              <a:solidFill>
                <a:schemeClr val="tx1"/>
              </a:solidFill>
            </a:endParaRPr>
          </a:p>
        </p:txBody>
      </p:sp>
    </p:spTree>
    <p:extLst>
      <p:ext uri="{BB962C8B-B14F-4D97-AF65-F5344CB8AC3E}">
        <p14:creationId xmlns:p14="http://schemas.microsoft.com/office/powerpoint/2010/main" val="184068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495914" y="213852"/>
            <a:ext cx="7956130" cy="988142"/>
          </a:xfrm>
        </p:spPr>
        <p:txBody>
          <a:bodyPr>
            <a:normAutofit fontScale="90000"/>
          </a:bodyPr>
          <a:lstStyle/>
          <a:p>
            <a:br>
              <a:rPr lang="en-US" sz="2400" dirty="0">
                <a:solidFill>
                  <a:schemeClr val="tx1"/>
                </a:solidFill>
              </a:rPr>
            </a:br>
            <a:r>
              <a:rPr lang="en-US" sz="3600" dirty="0">
                <a:solidFill>
                  <a:schemeClr val="tx1"/>
                </a:solidFill>
              </a:rPr>
              <a:t>“We want you to teach them to root for their team to win, not for the other team to lose.</a:t>
            </a:r>
            <a:br>
              <a:rPr lang="en-US" sz="2400" dirty="0">
                <a:solidFill>
                  <a:schemeClr val="tx1"/>
                </a:solidFill>
              </a:rPr>
            </a:br>
            <a:r>
              <a:rPr lang="en-US" sz="2400" dirty="0">
                <a:solidFill>
                  <a:schemeClr val="tx1"/>
                </a:solidFill>
              </a:rPr>
              <a:t>                                                                                          </a:t>
            </a:r>
            <a:br>
              <a:rPr lang="en-US" sz="2700" i="1" dirty="0"/>
            </a:br>
            <a:r>
              <a:rPr lang="en-US" sz="2700" i="1" dirty="0"/>
              <a:t>	</a:t>
            </a:r>
            <a:endParaRPr lang="en-US" sz="165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797845"/>
            <a:ext cx="7886700" cy="3262312"/>
          </a:xfrm>
        </p:spPr>
        <p:txBody>
          <a:bodyPr>
            <a:normAutofit/>
          </a:bodyPr>
          <a:lstStyle/>
          <a:p>
            <a:r>
              <a:rPr lang="en-US" sz="2700" dirty="0">
                <a:solidFill>
                  <a:schemeClr val="tx1"/>
                </a:solidFill>
              </a:rPr>
              <a:t>We want you to teach them what to do when they lose. We want you to </a:t>
            </a:r>
            <a:r>
              <a:rPr lang="en-US" sz="2700" b="1" dirty="0">
                <a:solidFill>
                  <a:schemeClr val="tx1"/>
                </a:solidFill>
              </a:rPr>
              <a:t>get them off their duffs and get them back in the fight</a:t>
            </a:r>
            <a:r>
              <a:rPr lang="en-US" sz="2700" dirty="0">
                <a:solidFill>
                  <a:schemeClr val="tx1"/>
                </a:solidFill>
              </a:rPr>
              <a:t>. </a:t>
            </a:r>
            <a:r>
              <a:rPr lang="en-US" sz="2700" b="1" dirty="0">
                <a:solidFill>
                  <a:schemeClr val="tx1"/>
                </a:solidFill>
              </a:rPr>
              <a:t>Don’t you ever let them give up</a:t>
            </a:r>
            <a:r>
              <a:rPr lang="en-US" sz="2700" dirty="0">
                <a:solidFill>
                  <a:schemeClr val="tx1"/>
                </a:solidFill>
              </a:rPr>
              <a:t>. And if we can teach them not to be quitters by the time they finish twelfth grade in Clovis  Schools, they will probably make it through life.”</a:t>
            </a:r>
          </a:p>
          <a:p>
            <a:pPr algn="r"/>
            <a:r>
              <a:rPr lang="en-US" sz="2700" dirty="0">
                <a:solidFill>
                  <a:schemeClr val="tx1"/>
                </a:solidFill>
              </a:rPr>
              <a:t>                     </a:t>
            </a:r>
            <a:r>
              <a:rPr lang="en-US" sz="2000" dirty="0">
                <a:solidFill>
                  <a:schemeClr val="tx1"/>
                </a:solidFill>
              </a:rPr>
              <a:t>Doc’s Charge</a:t>
            </a:r>
          </a:p>
        </p:txBody>
      </p:sp>
    </p:spTree>
    <p:extLst>
      <p:ext uri="{BB962C8B-B14F-4D97-AF65-F5344CB8AC3E}">
        <p14:creationId xmlns:p14="http://schemas.microsoft.com/office/powerpoint/2010/main" val="228645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p:txBody>
          <a:bodyPr>
            <a:normAutofit fontScale="90000"/>
          </a:bodyPr>
          <a:lstStyle/>
          <a:p>
            <a:pPr algn="ctr">
              <a:lnSpc>
                <a:spcPct val="90000"/>
              </a:lnSpc>
            </a:pPr>
            <a:br>
              <a:rPr lang="en-US" sz="2325" dirty="0"/>
            </a:br>
            <a:r>
              <a:rPr lang="en-US" dirty="0">
                <a:latin typeface="+mj-lt"/>
              </a:rPr>
              <a:t>Competition is an Ingredient of High Standards</a:t>
            </a:r>
            <a:br>
              <a:rPr lang="en-US" dirty="0">
                <a:latin typeface="+mj-lt"/>
              </a:rPr>
            </a:br>
            <a:r>
              <a:rPr lang="en-US" dirty="0">
                <a:latin typeface="+mj-lt"/>
              </a:rPr>
              <a:t>Values</a:t>
            </a: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a:xfrm>
            <a:off x="280218" y="1730077"/>
            <a:ext cx="8568813" cy="3262312"/>
          </a:xfrm>
        </p:spPr>
        <p:txBody>
          <a:bodyPr>
            <a:normAutofit/>
          </a:bodyPr>
          <a:lstStyle/>
          <a:p>
            <a:pPr>
              <a:lnSpc>
                <a:spcPct val="90000"/>
              </a:lnSpc>
            </a:pPr>
            <a:r>
              <a:rPr lang="en-US" sz="2000" i="1" dirty="0">
                <a:latin typeface="+mn-lt"/>
              </a:rPr>
              <a:t>“We want you to teach our kids what to do when they lose. We want you to get them off their duffs and get them back in the fight. Don’t you let them give up.”</a:t>
            </a:r>
          </a:p>
          <a:p>
            <a:pPr algn="r">
              <a:lnSpc>
                <a:spcPct val="90000"/>
              </a:lnSpc>
            </a:pPr>
            <a:r>
              <a:rPr lang="en-US" sz="2000" dirty="0">
                <a:latin typeface="+mn-lt"/>
              </a:rPr>
              <a:t>Doc</a:t>
            </a:r>
            <a:endParaRPr lang="en-US" sz="2200" b="1" i="1" dirty="0">
              <a:latin typeface="+mn-lt"/>
            </a:endParaRPr>
          </a:p>
          <a:p>
            <a:pPr>
              <a:lnSpc>
                <a:spcPct val="90000"/>
              </a:lnSpc>
            </a:pPr>
            <a:r>
              <a:rPr lang="en-US" sz="2200" b="1" i="1" dirty="0">
                <a:latin typeface="+mn-lt"/>
              </a:rPr>
              <a:t>Competition is an important motivational tool.</a:t>
            </a:r>
          </a:p>
          <a:p>
            <a:pPr>
              <a:lnSpc>
                <a:spcPct val="90000"/>
              </a:lnSpc>
            </a:pPr>
            <a:endParaRPr lang="en-US" sz="2200" b="1" i="1" dirty="0">
              <a:latin typeface="+mn-lt"/>
            </a:endParaRPr>
          </a:p>
          <a:p>
            <a:pPr>
              <a:lnSpc>
                <a:spcPct val="90000"/>
              </a:lnSpc>
            </a:pPr>
            <a:r>
              <a:rPr lang="en-US" sz="2200" b="1" i="1" dirty="0">
                <a:latin typeface="+mn-lt"/>
              </a:rPr>
              <a:t>Compete first within yourself, then against a standard, then as a team.</a:t>
            </a:r>
          </a:p>
          <a:p>
            <a:pPr>
              <a:lnSpc>
                <a:spcPct val="90000"/>
              </a:lnSpc>
            </a:pPr>
            <a:endParaRPr lang="en-US" sz="2200" b="1" i="1" dirty="0">
              <a:latin typeface="+mn-lt"/>
            </a:endParaRPr>
          </a:p>
          <a:p>
            <a:pPr>
              <a:lnSpc>
                <a:spcPct val="90000"/>
              </a:lnSpc>
            </a:pPr>
            <a:r>
              <a:rPr lang="en-US" sz="2200" b="1" i="1" dirty="0">
                <a:latin typeface="+mn-lt"/>
              </a:rPr>
              <a:t>Don’t stop at failure.</a:t>
            </a:r>
          </a:p>
          <a:p>
            <a:pPr>
              <a:lnSpc>
                <a:spcPct val="90000"/>
              </a:lnSpc>
            </a:pPr>
            <a:endParaRPr lang="en-US" sz="2200" b="1" i="1" dirty="0"/>
          </a:p>
        </p:txBody>
      </p:sp>
    </p:spTree>
    <p:extLst>
      <p:ext uri="{BB962C8B-B14F-4D97-AF65-F5344CB8AC3E}">
        <p14:creationId xmlns:p14="http://schemas.microsoft.com/office/powerpoint/2010/main" val="205957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71209-912B-4C03-3859-EC76B3C3DFDE}"/>
              </a:ext>
            </a:extLst>
          </p:cNvPr>
          <p:cNvSpPr>
            <a:spLocks noGrp="1"/>
          </p:cNvSpPr>
          <p:nvPr>
            <p:ph type="title"/>
          </p:nvPr>
        </p:nvSpPr>
        <p:spPr/>
        <p:txBody>
          <a:bodyPr>
            <a:normAutofit/>
          </a:bodyPr>
          <a:lstStyle/>
          <a:p>
            <a:pPr>
              <a:lnSpc>
                <a:spcPct val="90000"/>
              </a:lnSpc>
            </a:pPr>
            <a:r>
              <a:rPr lang="en-US" dirty="0"/>
              <a:t>Don’t stop at failure.</a:t>
            </a:r>
          </a:p>
        </p:txBody>
      </p:sp>
      <p:sp>
        <p:nvSpPr>
          <p:cNvPr id="3" name="Content Placeholder 2">
            <a:extLst>
              <a:ext uri="{FF2B5EF4-FFF2-40B4-BE49-F238E27FC236}">
                <a16:creationId xmlns:a16="http://schemas.microsoft.com/office/drawing/2014/main" id="{85FD08BA-4108-BE7C-3212-481F7D98361C}"/>
              </a:ext>
            </a:extLst>
          </p:cNvPr>
          <p:cNvSpPr>
            <a:spLocks noGrp="1"/>
          </p:cNvSpPr>
          <p:nvPr>
            <p:ph idx="1"/>
          </p:nvPr>
        </p:nvSpPr>
        <p:spPr/>
        <p:txBody>
          <a:bodyPr>
            <a:normAutofit/>
          </a:bodyPr>
          <a:lstStyle/>
          <a:p>
            <a:pPr>
              <a:lnSpc>
                <a:spcPct val="90000"/>
              </a:lnSpc>
            </a:pPr>
            <a:r>
              <a:rPr lang="en-US" sz="2400" dirty="0">
                <a:ea typeface="Calibri" panose="020F0502020204030204" pitchFamily="34" charset="0"/>
              </a:rPr>
              <a:t>“You were always being encouraged, it was always, hey, you did a great job. Now, how do we make it even better? You didn't get that feeling like, well, what I do is never good enough because it wasn't said in that way. It was just keep </a:t>
            </a:r>
            <a:r>
              <a:rPr lang="en-US" sz="2400" b="1" dirty="0">
                <a:ea typeface="Calibri" panose="020F0502020204030204" pitchFamily="34" charset="0"/>
              </a:rPr>
              <a:t>charging forward, keep charging forward, keep charging forward.”</a:t>
            </a:r>
          </a:p>
          <a:p>
            <a:pPr algn="r">
              <a:lnSpc>
                <a:spcPct val="90000"/>
              </a:lnSpc>
            </a:pPr>
            <a:endParaRPr lang="en-US" sz="2000" dirty="0">
              <a:solidFill>
                <a:srgbClr val="262626"/>
              </a:solidFill>
            </a:endParaRPr>
          </a:p>
          <a:p>
            <a:pPr algn="r">
              <a:lnSpc>
                <a:spcPct val="90000"/>
              </a:lnSpc>
            </a:pPr>
            <a:r>
              <a:rPr lang="en-US" sz="2400" b="1" dirty="0"/>
              <a:t>Geoff Dean</a:t>
            </a:r>
          </a:p>
        </p:txBody>
      </p:sp>
    </p:spTree>
    <p:extLst>
      <p:ext uri="{BB962C8B-B14F-4D97-AF65-F5344CB8AC3E}">
        <p14:creationId xmlns:p14="http://schemas.microsoft.com/office/powerpoint/2010/main" val="252067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7231" y="347631"/>
            <a:ext cx="7200897" cy="1134751"/>
          </a:xfrm>
        </p:spPr>
        <p:txBody>
          <a:bodyPr>
            <a:normAutofit fontScale="90000"/>
          </a:bodyPr>
          <a:lstStyle/>
          <a:p>
            <a:pPr algn="ctr">
              <a:lnSpc>
                <a:spcPct val="90000"/>
              </a:lnSpc>
            </a:pPr>
            <a:r>
              <a:rPr lang="en-US" sz="3600" dirty="0">
                <a:latin typeface="+mj-lt"/>
                <a:ea typeface="Calibri" panose="020F0502020204030204" pitchFamily="34" charset="0"/>
                <a:cs typeface="Avenir-Book"/>
              </a:rPr>
              <a:t>Compete first within yourself,</a:t>
            </a:r>
            <a:br>
              <a:rPr lang="en-US" sz="3600" dirty="0">
                <a:latin typeface="+mj-lt"/>
                <a:ea typeface="Calibri" panose="020F0502020204030204" pitchFamily="34" charset="0"/>
                <a:cs typeface="Avenir-Book"/>
              </a:rPr>
            </a:br>
            <a:r>
              <a:rPr lang="en-US" sz="3600" dirty="0">
                <a:latin typeface="+mj-lt"/>
                <a:ea typeface="Calibri" panose="020F0502020204030204" pitchFamily="34" charset="0"/>
                <a:cs typeface="Avenir-Book"/>
              </a:rPr>
              <a:t>then against a standard, </a:t>
            </a:r>
            <a:br>
              <a:rPr lang="en-US" sz="3600" dirty="0">
                <a:latin typeface="+mj-lt"/>
                <a:ea typeface="Calibri" panose="020F0502020204030204" pitchFamily="34" charset="0"/>
                <a:cs typeface="Avenir-Book"/>
              </a:rPr>
            </a:br>
            <a:r>
              <a:rPr lang="en-US" sz="3600" dirty="0">
                <a:latin typeface="+mj-lt"/>
                <a:ea typeface="Calibri" panose="020F0502020204030204" pitchFamily="34" charset="0"/>
                <a:cs typeface="Avenir-Book"/>
              </a:rPr>
              <a:t>then as a team.</a:t>
            </a:r>
            <a:br>
              <a:rPr lang="en-US" sz="2100" dirty="0">
                <a:ea typeface="Calibri" panose="020F0502020204030204" pitchFamily="34" charset="0"/>
                <a:cs typeface="Avenir-Book"/>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628649" y="1623231"/>
            <a:ext cx="7886700" cy="3262312"/>
          </a:xfrm>
        </p:spPr>
        <p:txBody>
          <a:bodyPr>
            <a:normAutofit fontScale="92500" lnSpcReduction="10000"/>
          </a:bodyPr>
          <a:lstStyle/>
          <a:p>
            <a:r>
              <a:rPr lang="en-US" sz="2800" dirty="0">
                <a:latin typeface="+mj-lt"/>
                <a:ea typeface="Courier New" panose="02070309020205020404" pitchFamily="49" charset="0"/>
              </a:rPr>
              <a:t>“You have to be disciplined to compete. </a:t>
            </a:r>
            <a:r>
              <a:rPr lang="en-US" sz="2800" b="1" dirty="0">
                <a:latin typeface="+mj-lt"/>
                <a:ea typeface="Courier New" panose="02070309020205020404" pitchFamily="49" charset="0"/>
              </a:rPr>
              <a:t>Discipline</a:t>
            </a:r>
            <a:r>
              <a:rPr lang="en-US" sz="2800" dirty="0">
                <a:latin typeface="+mj-lt"/>
                <a:ea typeface="Courier New" panose="02070309020205020404" pitchFamily="49" charset="0"/>
              </a:rPr>
              <a:t> is the one basic element you must have to get through life, provided you have determination. Sometimes the </a:t>
            </a:r>
            <a:r>
              <a:rPr lang="en-US" sz="2800" b="1" dirty="0">
                <a:latin typeface="+mj-lt"/>
                <a:ea typeface="Courier New" panose="02070309020205020404" pitchFamily="49" charset="0"/>
              </a:rPr>
              <a:t>determination</a:t>
            </a:r>
            <a:r>
              <a:rPr lang="en-US" sz="2800" dirty="0">
                <a:latin typeface="+mj-lt"/>
                <a:ea typeface="Courier New" panose="02070309020205020404" pitchFamily="49" charset="0"/>
              </a:rPr>
              <a:t> is nothing more or less than the </a:t>
            </a:r>
            <a:r>
              <a:rPr lang="en-US" sz="2800" b="1" dirty="0">
                <a:latin typeface="+mj-lt"/>
                <a:ea typeface="Courier New" panose="02070309020205020404" pitchFamily="49" charset="0"/>
              </a:rPr>
              <a:t>willingness and the character to stay on a team, even though you are not playing much</a:t>
            </a:r>
            <a:r>
              <a:rPr lang="en-US" sz="2800" dirty="0">
                <a:latin typeface="+mj-lt"/>
                <a:ea typeface="Courier New" panose="02070309020205020404" pitchFamily="49" charset="0"/>
              </a:rPr>
              <a:t>…Once you establish that, the kid is set for life.”</a:t>
            </a:r>
          </a:p>
          <a:p>
            <a:pPr algn="r"/>
            <a:br>
              <a:rPr lang="en-US" sz="1350" i="1" dirty="0">
                <a:ea typeface="Courier New" panose="02070309020205020404" pitchFamily="49" charset="0"/>
              </a:rPr>
            </a:br>
            <a:r>
              <a:rPr lang="en-US" sz="2200" i="1" dirty="0">
                <a:latin typeface="+mn-lt"/>
                <a:ea typeface="Courier New" panose="02070309020205020404" pitchFamily="49" charset="0"/>
              </a:rPr>
              <a:t>Floyd B. Buchanan</a:t>
            </a:r>
            <a:endParaRPr lang="en-US" sz="2200" dirty="0">
              <a:latin typeface="+mn-lt"/>
              <a:ea typeface="Courier New" panose="02070309020205020404" pitchFamily="49" charset="0"/>
            </a:endParaRPr>
          </a:p>
          <a:p>
            <a:endParaRPr lang="en-US" sz="2200" dirty="0">
              <a:latin typeface="+mn-lt"/>
            </a:endParaRPr>
          </a:p>
          <a:p>
            <a:endParaRPr lang="en-US" dirty="0"/>
          </a:p>
        </p:txBody>
      </p:sp>
    </p:spTree>
    <p:extLst>
      <p:ext uri="{BB962C8B-B14F-4D97-AF65-F5344CB8AC3E}">
        <p14:creationId xmlns:p14="http://schemas.microsoft.com/office/powerpoint/2010/main" val="2031302552"/>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TotalTime>
  <Words>2138</Words>
  <Application>Microsoft Macintosh PowerPoint</Application>
  <PresentationFormat>On-screen Show (16:9)</PresentationFormat>
  <Paragraphs>138</Paragraphs>
  <Slides>12</Slides>
  <Notes>12</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Arial</vt:lpstr>
      <vt:lpstr>Bebas Neue</vt:lpstr>
      <vt:lpstr>Bebas Neue Regular</vt:lpstr>
      <vt:lpstr>Calibri</vt:lpstr>
      <vt:lpstr>Courier New</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Competition is an Ingredient of High Standards</vt:lpstr>
      <vt:lpstr>“Competition is an ingredient of high standards.”                                                                     Doc</vt:lpstr>
      <vt:lpstr>Competition does not start with schooling. </vt:lpstr>
      <vt:lpstr>“While you are working with our children in Clovis we want you to remember the heart of the Clovis program.                                                           </vt:lpstr>
      <vt:lpstr> “We want you to teach them to root for their team to win, not for the other team to lose.                                                                                             </vt:lpstr>
      <vt:lpstr> Competition is an Ingredient of High Standards Values</vt:lpstr>
      <vt:lpstr>Don’t stop at failure.</vt:lpstr>
      <vt:lpstr>Compete first within yourself, then against a standard,  then as a team. </vt:lpstr>
      <vt:lpstr>PowerPoint Presentation</vt:lpstr>
      <vt:lpstr>End of Part 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26</cp:revision>
  <cp:lastPrinted>2023-08-10T19:17:13Z</cp:lastPrinted>
  <dcterms:modified xsi:type="dcterms:W3CDTF">2024-01-16T23:11:49Z</dcterms:modified>
</cp:coreProperties>
</file>